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</p:sldMasterIdLst>
  <p:notesMasterIdLst>
    <p:notesMasterId r:id="rId38"/>
  </p:notesMasterIdLst>
  <p:sldIdLst>
    <p:sldId id="290" r:id="rId4"/>
    <p:sldId id="291" r:id="rId5"/>
    <p:sldId id="292" r:id="rId6"/>
    <p:sldId id="293" r:id="rId7"/>
    <p:sldId id="294" r:id="rId8"/>
    <p:sldId id="296" r:id="rId9"/>
    <p:sldId id="297" r:id="rId10"/>
    <p:sldId id="298" r:id="rId11"/>
    <p:sldId id="299" r:id="rId12"/>
    <p:sldId id="301" r:id="rId13"/>
    <p:sldId id="295" r:id="rId14"/>
    <p:sldId id="300" r:id="rId15"/>
    <p:sldId id="324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11" r:id="rId24"/>
    <p:sldId id="309" r:id="rId25"/>
    <p:sldId id="310" r:id="rId26"/>
    <p:sldId id="327" r:id="rId27"/>
    <p:sldId id="326" r:id="rId28"/>
    <p:sldId id="312" r:id="rId29"/>
    <p:sldId id="313" r:id="rId30"/>
    <p:sldId id="314" r:id="rId31"/>
    <p:sldId id="315" r:id="rId32"/>
    <p:sldId id="317" r:id="rId33"/>
    <p:sldId id="318" r:id="rId34"/>
    <p:sldId id="319" r:id="rId35"/>
    <p:sldId id="320" r:id="rId36"/>
    <p:sldId id="325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565" autoAdjust="0"/>
  </p:normalViewPr>
  <p:slideViewPr>
    <p:cSldViewPr snapToGrid="0">
      <p:cViewPr varScale="1">
        <p:scale>
          <a:sx n="76" d="100"/>
          <a:sy n="76" d="100"/>
        </p:scale>
        <p:origin x="15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63364-72A5-420D-9AE5-57F318FDAA92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6CD0F-95DD-4BB9-A6AE-2C238D0A9A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13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370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B28AC2-F9B1-418D-A21C-9C89F975AC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854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B28AC2-F9B1-418D-A21C-9C89F975AC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767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B28AC2-F9B1-418D-A21C-9C89F975AC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511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166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252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666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712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4C7023-1648-4F51-874D-1B6680E39D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650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83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0E0FD6-A987-4E1A-BCF4-7669DC860F72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526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A524C-0FE5-4D64-AE7F-8C8CC0127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12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004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92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717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051" y="187325"/>
            <a:ext cx="10972800" cy="6492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609600" y="1495426"/>
            <a:ext cx="109728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77C5A-4A23-4FEF-9099-2D2D54622F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79460-F32C-46FA-AC0D-D5D26B7C75D7}" type="datetime1">
              <a:rPr lang="zh-CN" altLang="en-US"/>
              <a:pPr>
                <a:defRPr/>
              </a:pPr>
              <a:t>2020/9/29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269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051" y="187325"/>
            <a:ext cx="10972800" cy="6492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495426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95426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3F993CC9-D534-4552-AC80-618A154E2AB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7662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5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36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31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633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42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9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404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77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70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97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432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282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036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044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62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651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32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3219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412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971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998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38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537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8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61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06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24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988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09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9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23499-E77D-4E83-BF60-D3B976F04A6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30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5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2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1156" y="-498547"/>
            <a:ext cx="8167817" cy="7539524"/>
          </a:xfrm>
          <a:prstGeom prst="rect">
            <a:avLst/>
          </a:prstGeom>
          <a:noFill/>
        </p:spPr>
      </p:pic>
      <p:sp>
        <p:nvSpPr>
          <p:cNvPr id="6" name="Rectangle 3"/>
          <p:cNvSpPr txBox="1">
            <a:spLocks/>
          </p:cNvSpPr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代价一致搜索（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Uniform-cost/Cheapest-first search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176235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053" y="606757"/>
            <a:ext cx="7838587" cy="5200919"/>
          </a:xfrm>
          <a:prstGeom prst="rect">
            <a:avLst/>
          </a:prstGeom>
        </p:spPr>
      </p:pic>
      <p:sp>
        <p:nvSpPr>
          <p:cNvPr id="6" name="矩形 5">
            <a:extLst/>
          </p:cNvPr>
          <p:cNvSpPr/>
          <p:nvPr/>
        </p:nvSpPr>
        <p:spPr>
          <a:xfrm>
            <a:off x="2654222" y="6073806"/>
            <a:ext cx="6813084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假设同一优先级扩展节点按字母顺序，即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A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优先于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D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扩展</a:t>
            </a:r>
          </a:p>
        </p:txBody>
      </p:sp>
    </p:spTree>
    <p:extLst>
      <p:ext uri="{BB962C8B-B14F-4D97-AF65-F5344CB8AC3E}">
        <p14:creationId xmlns:p14="http://schemas.microsoft.com/office/powerpoint/2010/main" val="727262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66ADC8B0-EA22-4EBD-827B-B38DFCCC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0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1627" y="815623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8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6400" y="198437"/>
            <a:ext cx="10515600" cy="1325563"/>
          </a:xfrm>
        </p:spPr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66391" y="1557867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174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795" y="1841736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6251" y="2405823"/>
            <a:ext cx="6474205" cy="27115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196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295103" y="2837698"/>
            <a:ext cx="5718175" cy="595313"/>
          </a:xfrm>
          <a:prstGeom prst="rect">
            <a:avLst/>
          </a:prstGeom>
          <a:solidFill>
            <a:srgbClr val="FF6600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3295103" y="1541245"/>
            <a:ext cx="6364287" cy="46196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4.1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概述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4.2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状态空间盲目搜索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4.3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状态空间启发式搜索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4.4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或树搜索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4.5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博弈树的启发式搜索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7B5717-47C2-4836-8B75-2555FF996FD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19171" name="Rectangle 3"/>
          <p:cNvSpPr>
            <a:spLocks noGrp="1"/>
          </p:cNvSpPr>
          <p:nvPr>
            <p:ph type="title"/>
          </p:nvPr>
        </p:nvSpPr>
        <p:spPr>
          <a:xfrm>
            <a:off x="2846936" y="608177"/>
            <a:ext cx="6300787" cy="649288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zh-CN" altLang="en-US" sz="4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隶书" pitchFamily="2" charset="-122"/>
              </a:rPr>
              <a:t>主 要 内 容</a:t>
            </a:r>
          </a:p>
        </p:txBody>
      </p:sp>
    </p:spTree>
    <p:extLst>
      <p:ext uri="{BB962C8B-B14F-4D97-AF65-F5344CB8AC3E}">
        <p14:creationId xmlns:p14="http://schemas.microsoft.com/office/powerpoint/2010/main" val="280170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"/>
    </mc:Choice>
    <mc:Fallback xmlns="">
      <p:transition spd="slow" advTm="6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4.3.1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启发性信息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0840" y="1828482"/>
            <a:ext cx="10855084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启发性信息</a:t>
            </a:r>
          </a:p>
          <a:p>
            <a:pPr marL="0" marR="427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启发性信息是指那种与具体问题求解过程有关的，并可指导搜索过程朝着最有希望方向前进的控制信息。</a:t>
            </a:r>
          </a:p>
          <a:p>
            <a:pPr marL="0" marR="2102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启发信息的启发能力越强，扩展的无用结点越少。包括以下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种：</a:t>
            </a:r>
          </a:p>
          <a:p>
            <a:pPr marL="0" marR="7032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①有效地帮助确定扩展节点的信息；</a:t>
            </a:r>
          </a:p>
          <a:p>
            <a:pPr marL="0" marR="4617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②有效的帮助决定哪些后继节点应被生成的信息；</a:t>
            </a:r>
          </a:p>
          <a:p>
            <a:pPr marL="0" marR="2202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③能决定在扩展一个节点时哪些节点应从搜索树上删除的信息。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88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"/>
    </mc:Choice>
    <mc:Fallback xmlns="">
      <p:transition spd="slow" advTm="8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6389" y="3498851"/>
            <a:ext cx="5381229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753762" y="1219202"/>
            <a:ext cx="6332839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marR="0" lvl="0" indent="-342866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 heuristic is:</a:t>
            </a:r>
          </a:p>
          <a:p>
            <a:pPr marL="800021" marR="0" lvl="1" indent="-342866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 function that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estimates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how close a state is to a goal</a:t>
            </a:r>
          </a:p>
          <a:p>
            <a:pPr marL="800021" marR="0" lvl="1" indent="-342866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Designed for a particular search problem</a:t>
            </a:r>
          </a:p>
          <a:p>
            <a:pPr marL="800021" marR="0" lvl="1" indent="-342866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Examples: Manhattan distance, Euclidean distance for path finding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876926" y="4078288"/>
            <a:ext cx="2458442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7" y="4155142"/>
              <a:ext cx="543255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85261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942710" y="4495803"/>
            <a:ext cx="2419741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764598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7370" y="1524000"/>
            <a:ext cx="2768863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3813" y="4116377"/>
            <a:ext cx="2824358" cy="2374241"/>
          </a:xfrm>
          <a:prstGeom prst="rect">
            <a:avLst/>
          </a:prstGeom>
          <a:noFill/>
        </p:spPr>
      </p:pic>
      <p:sp>
        <p:nvSpPr>
          <p:cNvPr id="16" name="Rectangle 3"/>
          <p:cNvSpPr txBox="1">
            <a:spLocks/>
          </p:cNvSpPr>
          <p:nvPr/>
        </p:nvSpPr>
        <p:spPr bwMode="auto">
          <a:xfrm>
            <a:off x="347023" y="32306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4.3.1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启发性信息</a:t>
            </a:r>
          </a:p>
        </p:txBody>
      </p:sp>
    </p:spTree>
    <p:extLst>
      <p:ext uri="{BB962C8B-B14F-4D97-AF65-F5344CB8AC3E}">
        <p14:creationId xmlns:p14="http://schemas.microsoft.com/office/powerpoint/2010/main" val="892713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/>
          </p:cNvSpPr>
          <p:nvPr/>
        </p:nvSpPr>
        <p:spPr>
          <a:xfrm>
            <a:off x="0" y="92075"/>
            <a:ext cx="8229600" cy="649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路径搜索问题：</a:t>
            </a: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136" y="-1276"/>
            <a:ext cx="7172170" cy="66220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77172" y="1937393"/>
            <a:ext cx="1851789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哈尔滨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865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牡丹江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长春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630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丹东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403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铁岭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410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沈阳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352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锦州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244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松原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738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白城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751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齐齐哈尔：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大庆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大连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2802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"/>
    </mc:Choice>
    <mc:Fallback xmlns="">
      <p:transition spd="slow" advTm="19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9777" y="-457200"/>
            <a:ext cx="7924799" cy="7315199"/>
          </a:xfrm>
          <a:prstGeom prst="rect">
            <a:avLst/>
          </a:prstGeom>
          <a:noFill/>
        </p:spPr>
      </p:pic>
      <p:sp>
        <p:nvSpPr>
          <p:cNvPr id="7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4.3.2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贪心算法</a:t>
            </a:r>
          </a:p>
        </p:txBody>
      </p:sp>
    </p:spTree>
    <p:extLst>
      <p:ext uri="{BB962C8B-B14F-4D97-AF65-F5344CB8AC3E}">
        <p14:creationId xmlns:p14="http://schemas.microsoft.com/office/powerpoint/2010/main" val="419291198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代价一致搜索（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Uniform-cost/Cheapest-first search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）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10083" y="1619732"/>
            <a:ext cx="10293834" cy="4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前面的各种搜索策略中，实际都假设状态空间中各边的代价都相同，且都为一个单位量。从而，可用路径长度来代替路径的代价。但实际问题中，这种假设不现实，它们的状态空间中的各个边的代价不可能完相同。为此，我们需要在搜索树中给每条边标上其代价。这种边上有代价的树称为代价树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在代价树中，可以用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表示从初始节点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到节点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的代价，用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c(n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, 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表示从父节点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的代价。这样，对节点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的代价有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g(n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 = g(n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 + c(n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, 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在代价树中，最小代价的路径和最短路径是有可能不同的，最短路径不一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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定是最小代价径，最小代价路径也不一定是路径最短。代价树搜索的目的是为了到最佳解，即找到一条代价最小的解路径。</a:t>
            </a:r>
          </a:p>
        </p:txBody>
      </p:sp>
    </p:spTree>
    <p:extLst>
      <p:ext uri="{BB962C8B-B14F-4D97-AF65-F5344CB8AC3E}">
        <p14:creationId xmlns:p14="http://schemas.microsoft.com/office/powerpoint/2010/main" val="140477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"/>
    </mc:Choice>
    <mc:Fallback xmlns="">
      <p:transition spd="slow" advTm="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/>
          </p:cNvSpPr>
          <p:nvPr/>
        </p:nvSpPr>
        <p:spPr>
          <a:xfrm>
            <a:off x="0" y="92075"/>
            <a:ext cx="8229600" cy="649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路径搜索问题：</a:t>
            </a: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136" y="-1276"/>
            <a:ext cx="7172170" cy="66220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37312" y="3072348"/>
            <a:ext cx="1851789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哈尔滨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865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牡丹江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长春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630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丹东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403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铁岭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410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沈阳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352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锦州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244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松原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738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白城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751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齐齐哈尔：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大庆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大连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22992" y="3682066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24342" y="2618318"/>
            <a:ext cx="82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738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23858" y="265710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410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07521" y="266711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316850" y="1628473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哈</a:t>
            </a:r>
          </a:p>
        </p:txBody>
      </p:sp>
      <p:sp>
        <p:nvSpPr>
          <p:cNvPr id="12" name="椭圆 11"/>
          <p:cNvSpPr/>
          <p:nvPr/>
        </p:nvSpPr>
        <p:spPr>
          <a:xfrm>
            <a:off x="733319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大</a:t>
            </a:r>
          </a:p>
        </p:txBody>
      </p:sp>
      <p:sp>
        <p:nvSpPr>
          <p:cNvPr id="13" name="椭圆 12"/>
          <p:cNvSpPr/>
          <p:nvPr/>
        </p:nvSpPr>
        <p:spPr>
          <a:xfrm>
            <a:off x="3812275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牡</a:t>
            </a:r>
          </a:p>
        </p:txBody>
      </p:sp>
      <p:sp>
        <p:nvSpPr>
          <p:cNvPr id="14" name="椭圆 13"/>
          <p:cNvSpPr/>
          <p:nvPr/>
        </p:nvSpPr>
        <p:spPr>
          <a:xfrm>
            <a:off x="2314469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长</a:t>
            </a:r>
          </a:p>
        </p:txBody>
      </p:sp>
      <p:cxnSp>
        <p:nvCxnSpPr>
          <p:cNvPr id="15" name="直接连接符 14"/>
          <p:cNvCxnSpPr>
            <a:stCxn id="11" idx="4"/>
            <a:endCxn id="12" idx="0"/>
          </p:cNvCxnSpPr>
          <p:nvPr/>
        </p:nvCxnSpPr>
        <p:spPr>
          <a:xfrm flipH="1">
            <a:off x="928582" y="1952323"/>
            <a:ext cx="1583531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1" idx="4"/>
            <a:endCxn id="13" idx="0"/>
          </p:cNvCxnSpPr>
          <p:nvPr/>
        </p:nvCxnSpPr>
        <p:spPr>
          <a:xfrm>
            <a:off x="2512113" y="1952323"/>
            <a:ext cx="1495425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1" idx="4"/>
            <a:endCxn id="14" idx="0"/>
          </p:cNvCxnSpPr>
          <p:nvPr/>
        </p:nvCxnSpPr>
        <p:spPr>
          <a:xfrm flipH="1">
            <a:off x="2509732" y="1952323"/>
            <a:ext cx="2381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1246541" y="302623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松</a:t>
            </a:r>
          </a:p>
        </p:txBody>
      </p:sp>
      <p:sp>
        <p:nvSpPr>
          <p:cNvPr id="19" name="椭圆 18"/>
          <p:cNvSpPr/>
          <p:nvPr/>
        </p:nvSpPr>
        <p:spPr>
          <a:xfrm>
            <a:off x="2324284" y="1624756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哈</a:t>
            </a:r>
          </a:p>
        </p:txBody>
      </p:sp>
      <p:cxnSp>
        <p:nvCxnSpPr>
          <p:cNvPr id="20" name="直接连接符 19"/>
          <p:cNvCxnSpPr>
            <a:stCxn id="8" idx="0"/>
            <a:endCxn id="23" idx="0"/>
          </p:cNvCxnSpPr>
          <p:nvPr/>
        </p:nvCxnSpPr>
        <p:spPr>
          <a:xfrm>
            <a:off x="2527147" y="2657102"/>
            <a:ext cx="843729" cy="366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cxnSpLocks/>
            <a:stCxn id="24" idx="4"/>
          </p:cNvCxnSpPr>
          <p:nvPr/>
        </p:nvCxnSpPr>
        <p:spPr>
          <a:xfrm flipH="1">
            <a:off x="2495874" y="2650705"/>
            <a:ext cx="21964" cy="360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2306327" y="3015540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铁</a:t>
            </a:r>
          </a:p>
        </p:txBody>
      </p:sp>
      <p:sp>
        <p:nvSpPr>
          <p:cNvPr id="23" name="椭圆 22"/>
          <p:cNvSpPr/>
          <p:nvPr/>
        </p:nvSpPr>
        <p:spPr>
          <a:xfrm>
            <a:off x="3175613" y="3023341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丹</a:t>
            </a:r>
          </a:p>
        </p:txBody>
      </p:sp>
      <p:sp>
        <p:nvSpPr>
          <p:cNvPr id="24" name="椭圆 23"/>
          <p:cNvSpPr/>
          <p:nvPr/>
        </p:nvSpPr>
        <p:spPr>
          <a:xfrm>
            <a:off x="2322575" y="232685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长</a:t>
            </a:r>
          </a:p>
        </p:txBody>
      </p:sp>
      <p:sp>
        <p:nvSpPr>
          <p:cNvPr id="27" name="椭圆 26"/>
          <p:cNvSpPr/>
          <p:nvPr/>
        </p:nvSpPr>
        <p:spPr>
          <a:xfrm>
            <a:off x="3175387" y="372754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连</a:t>
            </a:r>
          </a:p>
        </p:txBody>
      </p:sp>
      <p:sp>
        <p:nvSpPr>
          <p:cNvPr id="29" name="椭圆 28"/>
          <p:cNvSpPr/>
          <p:nvPr/>
        </p:nvSpPr>
        <p:spPr>
          <a:xfrm>
            <a:off x="3180977" y="3029738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丹</a:t>
            </a:r>
          </a:p>
        </p:txBody>
      </p:sp>
      <p:sp>
        <p:nvSpPr>
          <p:cNvPr id="30" name="椭圆 29"/>
          <p:cNvSpPr/>
          <p:nvPr/>
        </p:nvSpPr>
        <p:spPr>
          <a:xfrm>
            <a:off x="3170543" y="3721301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连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34838" y="2000058"/>
            <a:ext cx="68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920569" y="202009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630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858469" y="2000058"/>
            <a:ext cx="68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912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6" name="直接连接符 35"/>
          <p:cNvCxnSpPr>
            <a:stCxn id="8" idx="0"/>
          </p:cNvCxnSpPr>
          <p:nvPr/>
        </p:nvCxnSpPr>
        <p:spPr>
          <a:xfrm flipH="1">
            <a:off x="1447053" y="2657102"/>
            <a:ext cx="1080094" cy="36646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cxnSpLocks/>
            <a:stCxn id="29" idx="4"/>
            <a:endCxn id="30" idx="0"/>
          </p:cNvCxnSpPr>
          <p:nvPr/>
        </p:nvCxnSpPr>
        <p:spPr>
          <a:xfrm flipH="1">
            <a:off x="3365806" y="3353588"/>
            <a:ext cx="10434" cy="367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2258744" y="1239850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865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33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"/>
    </mc:Choice>
    <mc:Fallback xmlns="">
      <p:transition spd="slow" advTm="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7" grpId="0" animBg="1"/>
      <p:bldP spid="29" grpId="0" animBg="1"/>
      <p:bldP spid="30" grpId="0" animBg="1"/>
      <p:bldP spid="31" grpId="0"/>
      <p:bldP spid="32" grpId="0"/>
      <p:bldP spid="33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4.3.2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贪心算法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507" y="927237"/>
            <a:ext cx="7252342" cy="4984056"/>
          </a:xfrm>
          <a:prstGeom prst="rect">
            <a:avLst/>
          </a:prstGeom>
        </p:spPr>
      </p:pic>
      <p:sp>
        <p:nvSpPr>
          <p:cNvPr id="8" name="矩形 7">
            <a:extLst/>
          </p:cNvPr>
          <p:cNvSpPr/>
          <p:nvPr/>
        </p:nvSpPr>
        <p:spPr>
          <a:xfrm>
            <a:off x="2654222" y="6073806"/>
            <a:ext cx="6813084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假设同一优先级扩展节点按字母顺序，即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A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优先于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D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扩展</a:t>
            </a:r>
          </a:p>
        </p:txBody>
      </p:sp>
    </p:spTree>
    <p:extLst>
      <p:ext uri="{BB962C8B-B14F-4D97-AF65-F5344CB8AC3E}">
        <p14:creationId xmlns:p14="http://schemas.microsoft.com/office/powerpoint/2010/main" val="175369276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1226" y="1143003"/>
            <a:ext cx="5169550" cy="5333999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15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3545" y="1143000"/>
            <a:ext cx="7584913" cy="52578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61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1627" y="815623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3545" y="1143000"/>
            <a:ext cx="7584913" cy="52578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87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A</a:t>
            </a:r>
            <a:r>
              <a:rPr lang="en-US" dirty="0"/>
              <a:t>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026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229226" y="4038600"/>
            <a:ext cx="11144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5043488" y="3352800"/>
            <a:ext cx="557213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1981201" y="1371600"/>
            <a:ext cx="7643813" cy="5029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 Search</a:t>
            </a:r>
            <a:r>
              <a:rPr lang="en-US" sz="2300" dirty="0"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1514476" y="3810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2566989" y="3810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857751" y="3810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2566989" y="47244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343651" y="3810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2752725" y="4191003"/>
            <a:ext cx="742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505076" y="5181603"/>
            <a:ext cx="619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5043488" y="4343402"/>
            <a:ext cx="671513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2009775" y="3641727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805238" y="2286003"/>
            <a:ext cx="309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2009775" y="4572003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2381250" y="4251327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662612" y="3641727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1390650" y="4191003"/>
            <a:ext cx="6810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57913" y="4343403"/>
            <a:ext cx="742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1885950" y="4038600"/>
            <a:ext cx="68103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2752725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687070" y="2027935"/>
            <a:ext cx="847725" cy="2716411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1885950" y="4953001"/>
            <a:ext cx="681038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1514476" y="47244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938462" y="4038600"/>
            <a:ext cx="191928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1390651" y="5165727"/>
            <a:ext cx="619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681412" y="3641727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414964" y="28956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86439" y="2895603"/>
            <a:ext cx="619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981575" y="3200403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1885951" y="4038601"/>
            <a:ext cx="866775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1885950" y="2962277"/>
            <a:ext cx="44577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1885950" y="4038600"/>
            <a:ext cx="44577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067801" y="23622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8634414" y="29718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201026" y="38862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201026" y="48006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9996489" y="38862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8820151" y="38862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9996489" y="48006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8820151" y="48006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9996489" y="5715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8951488" y="2819402"/>
            <a:ext cx="302051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8820150" y="3429000"/>
            <a:ext cx="185738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0182225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005888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8820151" y="3429000"/>
            <a:ext cx="1362075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386762" y="3429000"/>
            <a:ext cx="433388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386763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0182225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9501187" y="2209801"/>
            <a:ext cx="928688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7775150" y="2797317"/>
            <a:ext cx="921175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396161" y="3733801"/>
            <a:ext cx="804864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343775" y="4626117"/>
            <a:ext cx="85725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129711" y="3810001"/>
            <a:ext cx="876299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129711" y="4648201"/>
            <a:ext cx="928689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0468873" y="3696731"/>
            <a:ext cx="947737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0429875" y="4689394"/>
            <a:ext cx="9906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0407155" y="5562602"/>
            <a:ext cx="9906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12 h=0</a:t>
            </a:r>
          </a:p>
        </p:txBody>
      </p:sp>
      <p:sp>
        <p:nvSpPr>
          <p:cNvPr id="74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黑体" pitchFamily="2" charset="-122"/>
                <a:cs typeface="Calibri"/>
              </a:rPr>
              <a:t>代价一致 </a:t>
            </a: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黑体" pitchFamily="2" charset="-122"/>
                <a:cs typeface="Calibri"/>
              </a:rPr>
              <a:t>+ 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黑体" pitchFamily="2" charset="-122"/>
                <a:cs typeface="Calibri"/>
              </a:rPr>
              <a:t>贪心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273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6700" y="2058703"/>
            <a:ext cx="107073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估价函数</a:t>
            </a:r>
          </a:p>
          <a:p>
            <a:pPr marL="0" marR="427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用来估计节点重要性，定义为从初始节点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出发，经过节点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到达目标节点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的所有路径中最小路径代价的估计值。一般形式：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	f(n)=g(n)+h(n)</a:t>
            </a:r>
            <a:endParaRPr kumimoji="0" lang="pt-BR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FangSong_GB2312" panose="02010609030101010101" pitchFamily="49" charset="-122"/>
              <a:cs typeface="+mn-cs"/>
            </a:endParaRPr>
          </a:p>
          <a:p>
            <a:pPr marL="0" marR="557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其中，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g(n)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是从初始节点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到节点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的实际代价；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h(n)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是从节点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到目标节点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的最优路径的估计代价。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4.3.3 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96055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"/>
    </mc:Choice>
    <mc:Fallback xmlns="">
      <p:transition spd="slow" advTm="8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327116" y="89084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4.3.3 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算法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14580" y="856357"/>
            <a:ext cx="10962840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概念：</a:t>
            </a:r>
          </a:p>
          <a:p>
            <a:pPr marL="0" marR="852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在状态空间搜索中，如果每一步都利用估价函数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f(n)=g(n)+h(n)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表中的节点进行排序，则称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算法。它是一种为启发式搜索算法。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919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算法描述：</a:t>
            </a:r>
          </a:p>
          <a:p>
            <a:pPr marL="0" marR="457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把初始节点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放入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)=g(S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)+h(S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；</a:t>
            </a:r>
          </a:p>
          <a:p>
            <a:pPr marL="0" marR="527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(2)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如果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表为空，则问题无解，失败退出；</a:t>
            </a:r>
          </a:p>
          <a:p>
            <a:pPr marL="0" marR="238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(3)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把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表的第一个节点取出放入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Closed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表，并记该节点为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；</a:t>
            </a:r>
          </a:p>
          <a:p>
            <a:pPr marL="0" marR="125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(4)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考察节点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是否为目标节点。若是，则找到了问题的解，成功退出；</a:t>
            </a:r>
          </a:p>
          <a:p>
            <a:pPr marL="0" marR="7230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(5)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若节点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不可扩展，则转第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(2)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步；</a:t>
            </a:r>
          </a:p>
          <a:p>
            <a:pPr marL="0" marR="95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(6)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扩展节点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，生成其子节点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=1, 2, …)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计算每一个子节点的估价值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=1, 2, …)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，并为每一个子节点设置指向父节点的指针，然后将这些子节点放入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表中；</a:t>
            </a:r>
          </a:p>
          <a:p>
            <a:pPr marL="0" marR="94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(7)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根据各节点的估价函数值，对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表中的全部节点按从小到大的顺序重新进行排序；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(8)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转第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(2)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步。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50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"/>
    </mc:Choice>
    <mc:Fallback xmlns="">
      <p:transition spd="slow" advTm="8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代价一致搜索（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Uniform-cost/Cheapest-first search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）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98218" y="1630747"/>
            <a:ext cx="10293834" cy="469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搜索树中每条连接线上的有关代价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表示时间、距离等花费。    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代价一致搜索是宽度优先搜索的一种推广，不是沿着等长度路径断层进行扩展，而是沿着等代价路径断层进行扩展。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代价一致搜索的基本思想是：在代价一致搜索算法中，把从起始节点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到任一节点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的路径代价记为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。从初始节点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开始扩展，若没有得到目标节点，则优先扩展最少代价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的节点，一直如此向下搜索。</a:t>
            </a:r>
          </a:p>
        </p:txBody>
      </p:sp>
    </p:spTree>
    <p:extLst>
      <p:ext uri="{BB962C8B-B14F-4D97-AF65-F5344CB8AC3E}">
        <p14:creationId xmlns:p14="http://schemas.microsoft.com/office/powerpoint/2010/main" val="45368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"/>
    </mc:Choice>
    <mc:Fallback xmlns="">
      <p:transition spd="slow" advTm="8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3</a:t>
            </a:r>
          </a:p>
        </p:txBody>
      </p:sp>
    </p:spTree>
    <p:extLst>
      <p:ext uri="{BB962C8B-B14F-4D97-AF65-F5344CB8AC3E}">
        <p14:creationId xmlns:p14="http://schemas.microsoft.com/office/powerpoint/2010/main" val="13594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4.3.3 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算法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68721" y="1055055"/>
            <a:ext cx="1096284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52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4.8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八数码难题。设问题的初始状态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和目标状态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如下图所示，且估价函数为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	f(n)=d(n)+W(n)</a:t>
            </a:r>
            <a:endParaRPr kumimoji="0" lang="pt-BR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FangSong_GB2312" panose="02010609030101010101" pitchFamily="49" charset="-122"/>
              <a:cs typeface="+mn-cs"/>
            </a:endParaRPr>
          </a:p>
          <a:p>
            <a:pPr marL="0" marR="7002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其中：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d(n)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表示节点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在搜索树中的深度</a:t>
            </a:r>
          </a:p>
          <a:p>
            <a:pPr marL="0" marR="562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W(n)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表示节点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中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“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不在位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”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的数码个数。请用全局择优搜索解决该问题。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012" y="2848606"/>
            <a:ext cx="5732053" cy="23422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8721" y="5414719"/>
            <a:ext cx="101959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525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解：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该问题的全局择优搜索树如下图所示。在该图中，每个节点旁边的数字是该节点的估价函数值。</a:t>
            </a:r>
          </a:p>
          <a:p>
            <a:pPr marL="0" marR="1072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例如，对节点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，其估价函数值的计算为：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2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)=d(S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2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)+W(S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2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 =1+3=4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54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"/>
    </mc:Choice>
    <mc:Fallback xmlns="">
      <p:transition spd="slow" advTm="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7394"/>
          <a:stretch/>
        </p:blipFill>
        <p:spPr>
          <a:xfrm>
            <a:off x="1866915" y="39150"/>
            <a:ext cx="8555278" cy="6704436"/>
          </a:xfrm>
          <a:prstGeom prst="rect">
            <a:avLst/>
          </a:prstGeom>
        </p:spPr>
      </p:pic>
      <p:sp>
        <p:nvSpPr>
          <p:cNvPr id="5" name="Rectangle 3"/>
          <p:cNvSpPr txBox="1">
            <a:spLocks/>
          </p:cNvSpPr>
          <p:nvPr/>
        </p:nvSpPr>
        <p:spPr bwMode="auto">
          <a:xfrm>
            <a:off x="145282" y="391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4.3.3 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26882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"/>
    </mc:Choice>
    <mc:Fallback xmlns="">
      <p:transition spd="slow" advTm="8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1295399"/>
            <a:ext cx="12192000" cy="3262314"/>
            <a:chOff x="0" y="1295399"/>
            <a:chExt cx="12192000" cy="3262314"/>
          </a:xfrm>
        </p:grpSpPr>
        <p:sp>
          <p:nvSpPr>
            <p:cNvPr id="16387" name="AutoShape 3"/>
            <p:cNvSpPr>
              <a:spLocks noChangeArrowheads="1"/>
            </p:cNvSpPr>
            <p:nvPr/>
          </p:nvSpPr>
          <p:spPr bwMode="auto">
            <a:xfrm>
              <a:off x="5791200" y="1752598"/>
              <a:ext cx="609600" cy="571501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</a:t>
              </a:r>
            </a:p>
          </p:txBody>
        </p:sp>
        <p:sp>
          <p:nvSpPr>
            <p:cNvPr id="16388" name="AutoShape 4"/>
            <p:cNvSpPr>
              <a:spLocks noChangeArrowheads="1"/>
            </p:cNvSpPr>
            <p:nvPr/>
          </p:nvSpPr>
          <p:spPr bwMode="auto">
            <a:xfrm>
              <a:off x="8763000" y="3238499"/>
              <a:ext cx="609600" cy="571501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G</a:t>
              </a:r>
            </a:p>
          </p:txBody>
        </p:sp>
        <p:sp>
          <p:nvSpPr>
            <p:cNvPr id="16389" name="AutoShape 5"/>
            <p:cNvSpPr>
              <a:spLocks noChangeArrowheads="1"/>
            </p:cNvSpPr>
            <p:nvPr/>
          </p:nvSpPr>
          <p:spPr bwMode="auto">
            <a:xfrm>
              <a:off x="2819400" y="3124198"/>
              <a:ext cx="609600" cy="571501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</a:t>
              </a:r>
            </a:p>
          </p:txBody>
        </p:sp>
        <p:sp>
          <p:nvSpPr>
            <p:cNvPr id="16391" name="Text Box 7"/>
            <p:cNvSpPr txBox="1">
              <a:spLocks noChangeArrowheads="1"/>
            </p:cNvSpPr>
            <p:nvPr/>
          </p:nvSpPr>
          <p:spPr bwMode="auto">
            <a:xfrm>
              <a:off x="3886200" y="1752599"/>
              <a:ext cx="4572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</a:t>
              </a:r>
            </a:p>
          </p:txBody>
        </p:sp>
        <p:sp>
          <p:nvSpPr>
            <p:cNvPr id="16392" name="Text Box 8"/>
            <p:cNvSpPr txBox="1">
              <a:spLocks noChangeArrowheads="1"/>
            </p:cNvSpPr>
            <p:nvPr/>
          </p:nvSpPr>
          <p:spPr bwMode="auto">
            <a:xfrm>
              <a:off x="7848600" y="1752599"/>
              <a:ext cx="4572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3</a:t>
              </a:r>
            </a:p>
          </p:txBody>
        </p:sp>
        <p:sp>
          <p:nvSpPr>
            <p:cNvPr id="16393" name="Text Box 9"/>
            <p:cNvSpPr txBox="1">
              <a:spLocks noChangeArrowheads="1"/>
            </p:cNvSpPr>
            <p:nvPr/>
          </p:nvSpPr>
          <p:spPr bwMode="auto">
            <a:xfrm>
              <a:off x="5715000" y="1295399"/>
              <a:ext cx="914400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 = 6</a:t>
              </a:r>
            </a:p>
          </p:txBody>
        </p:sp>
        <p:sp>
          <p:nvSpPr>
            <p:cNvPr id="16394" name="Text Box 10"/>
            <p:cNvSpPr txBox="1">
              <a:spLocks noChangeArrowheads="1"/>
            </p:cNvSpPr>
            <p:nvPr/>
          </p:nvSpPr>
          <p:spPr bwMode="auto">
            <a:xfrm>
              <a:off x="9448800" y="3288269"/>
              <a:ext cx="914400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 = 0</a:t>
              </a:r>
            </a:p>
          </p:txBody>
        </p:sp>
        <p:sp>
          <p:nvSpPr>
            <p:cNvPr id="16396" name="Text Box 12"/>
            <p:cNvSpPr txBox="1">
              <a:spLocks noChangeArrowheads="1"/>
            </p:cNvSpPr>
            <p:nvPr/>
          </p:nvSpPr>
          <p:spPr bwMode="auto">
            <a:xfrm>
              <a:off x="0" y="4038600"/>
              <a:ext cx="121920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5</a:t>
              </a:r>
            </a:p>
          </p:txBody>
        </p:sp>
        <p:sp>
          <p:nvSpPr>
            <p:cNvPr id="16398" name="Text Box 15"/>
            <p:cNvSpPr txBox="1">
              <a:spLocks noChangeArrowheads="1"/>
            </p:cNvSpPr>
            <p:nvPr/>
          </p:nvSpPr>
          <p:spPr bwMode="auto">
            <a:xfrm>
              <a:off x="3505200" y="3200399"/>
              <a:ext cx="762000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 =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7</a:t>
              </a:r>
            </a:p>
          </p:txBody>
        </p:sp>
        <p:cxnSp>
          <p:nvCxnSpPr>
            <p:cNvPr id="26" name="Curved Connector 25"/>
            <p:cNvCxnSpPr>
              <a:stCxn id="16389" idx="2"/>
              <a:endCxn id="16388" idx="2"/>
            </p:cNvCxnSpPr>
            <p:nvPr/>
          </p:nvCxnSpPr>
          <p:spPr>
            <a:xfrm rot="16200000" flipH="1">
              <a:off x="6038850" y="781049"/>
              <a:ext cx="114301" cy="5943600"/>
            </a:xfrm>
            <a:prstGeom prst="curvedConnector3">
              <a:avLst>
                <a:gd name="adj1" fmla="val 792305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>
              <a:stCxn id="16389" idx="0"/>
              <a:endCxn id="16387" idx="1"/>
            </p:cNvCxnSpPr>
            <p:nvPr/>
          </p:nvCxnSpPr>
          <p:spPr>
            <a:xfrm rot="5400000" flipH="1" flipV="1">
              <a:off x="3914776" y="1247774"/>
              <a:ext cx="1085849" cy="2667000"/>
            </a:xfrm>
            <a:prstGeom prst="curvedConnector2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27"/>
            <p:cNvCxnSpPr>
              <a:stCxn id="16387" idx="3"/>
              <a:endCxn id="16388" idx="0"/>
            </p:cNvCxnSpPr>
            <p:nvPr/>
          </p:nvCxnSpPr>
          <p:spPr>
            <a:xfrm>
              <a:off x="6400800" y="2038349"/>
              <a:ext cx="2667000" cy="1200150"/>
            </a:xfrm>
            <a:prstGeom prst="curvedConnector2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989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Admissible (optimistic) heuristics slow down bad plans but never outweigh true costs</a:t>
            </a:r>
          </a:p>
        </p:txBody>
      </p:sp>
    </p:spTree>
    <p:extLst>
      <p:ext uri="{BB962C8B-B14F-4D97-AF65-F5344CB8AC3E}">
        <p14:creationId xmlns:p14="http://schemas.microsoft.com/office/powerpoint/2010/main" val="3193561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2013" y="230188"/>
            <a:ext cx="4152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代价一致搜索的一般算法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5164" y="1369139"/>
            <a:ext cx="111463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）把初始节点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S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放入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,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设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s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=0,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建立一个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CLOSED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表，置为空；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）检查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表是否为空表，若为空，则问题无解，失败退出；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）把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表的第一个节点取出放入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Closed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表，并记该节点为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楷体_GB231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）考察节点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是否为目标节点，若是则得到问题的解成功退出；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楷体_GB231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）若节点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不可扩展，则转第（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）步；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楷体_GB231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6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）扩展节点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， 生成子节点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=1,2,……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），将其子节点放入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表，并为每个子节点设置指向父节点的指针，计算各个节点的代价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 ，将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表内的节点按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）从小到大排序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,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转向第（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）步。</a:t>
            </a:r>
          </a:p>
        </p:txBody>
      </p:sp>
    </p:spTree>
    <p:extLst>
      <p:ext uri="{BB962C8B-B14F-4D97-AF65-F5344CB8AC3E}">
        <p14:creationId xmlns:p14="http://schemas.microsoft.com/office/powerpoint/2010/main" val="6409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"/>
    </mc:Choice>
    <mc:Fallback xmlns="">
      <p:transition spd="slow" advTm="7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文本框 81"/>
          <p:cNvSpPr txBox="1"/>
          <p:nvPr/>
        </p:nvSpPr>
        <p:spPr>
          <a:xfrm>
            <a:off x="3285475" y="3340423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870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547579" y="404665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718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663173" y="2642279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394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223858" y="265710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462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650538" y="2621134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505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84820" y="3326944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680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0" y="92075"/>
            <a:ext cx="8229600" cy="649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路径搜索问题：</a:t>
            </a:r>
          </a:p>
        </p:txBody>
      </p:sp>
      <p:sp>
        <p:nvSpPr>
          <p:cNvPr id="7" name="椭圆 6"/>
          <p:cNvSpPr/>
          <p:nvPr/>
        </p:nvSpPr>
        <p:spPr>
          <a:xfrm>
            <a:off x="2316850" y="1628473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哈</a:t>
            </a:r>
          </a:p>
        </p:txBody>
      </p:sp>
      <p:sp>
        <p:nvSpPr>
          <p:cNvPr id="8" name="椭圆 7"/>
          <p:cNvSpPr/>
          <p:nvPr/>
        </p:nvSpPr>
        <p:spPr>
          <a:xfrm>
            <a:off x="733319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大</a:t>
            </a:r>
          </a:p>
        </p:txBody>
      </p:sp>
      <p:sp>
        <p:nvSpPr>
          <p:cNvPr id="9" name="椭圆 8"/>
          <p:cNvSpPr/>
          <p:nvPr/>
        </p:nvSpPr>
        <p:spPr>
          <a:xfrm>
            <a:off x="3812275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牡</a:t>
            </a:r>
          </a:p>
        </p:txBody>
      </p:sp>
      <p:sp>
        <p:nvSpPr>
          <p:cNvPr id="10" name="椭圆 9"/>
          <p:cNvSpPr/>
          <p:nvPr/>
        </p:nvSpPr>
        <p:spPr>
          <a:xfrm>
            <a:off x="2314469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长</a:t>
            </a:r>
          </a:p>
        </p:txBody>
      </p:sp>
      <p:cxnSp>
        <p:nvCxnSpPr>
          <p:cNvPr id="11" name="直接连接符 10"/>
          <p:cNvCxnSpPr>
            <a:stCxn id="7" idx="4"/>
            <a:endCxn id="8" idx="0"/>
          </p:cNvCxnSpPr>
          <p:nvPr/>
        </p:nvCxnSpPr>
        <p:spPr>
          <a:xfrm flipH="1">
            <a:off x="928582" y="1952323"/>
            <a:ext cx="1583531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7" idx="4"/>
            <a:endCxn id="9" idx="0"/>
          </p:cNvCxnSpPr>
          <p:nvPr/>
        </p:nvCxnSpPr>
        <p:spPr>
          <a:xfrm>
            <a:off x="2512113" y="1952323"/>
            <a:ext cx="1495425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4"/>
            <a:endCxn id="10" idx="0"/>
          </p:cNvCxnSpPr>
          <p:nvPr/>
        </p:nvCxnSpPr>
        <p:spPr>
          <a:xfrm flipH="1">
            <a:off x="2509732" y="1952323"/>
            <a:ext cx="2381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400137" y="2654637"/>
            <a:ext cx="520304" cy="371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246541" y="302623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松</a:t>
            </a:r>
          </a:p>
        </p:txBody>
      </p:sp>
      <p:cxnSp>
        <p:nvCxnSpPr>
          <p:cNvPr id="16" name="直接连接符 15"/>
          <p:cNvCxnSpPr>
            <a:endCxn id="15" idx="0"/>
          </p:cNvCxnSpPr>
          <p:nvPr/>
        </p:nvCxnSpPr>
        <p:spPr>
          <a:xfrm>
            <a:off x="935908" y="2643936"/>
            <a:ext cx="505896" cy="382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183248" y="302233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齐</a:t>
            </a:r>
          </a:p>
        </p:txBody>
      </p:sp>
      <p:sp>
        <p:nvSpPr>
          <p:cNvPr id="18" name="椭圆 17"/>
          <p:cNvSpPr/>
          <p:nvPr/>
        </p:nvSpPr>
        <p:spPr>
          <a:xfrm>
            <a:off x="2324284" y="1624756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哈</a:t>
            </a:r>
          </a:p>
        </p:txBody>
      </p:sp>
      <p:cxnSp>
        <p:nvCxnSpPr>
          <p:cNvPr id="19" name="直接连接符 18"/>
          <p:cNvCxnSpPr>
            <a:stCxn id="45" idx="0"/>
            <a:endCxn id="22" idx="0"/>
          </p:cNvCxnSpPr>
          <p:nvPr/>
        </p:nvCxnSpPr>
        <p:spPr>
          <a:xfrm>
            <a:off x="2527147" y="2657102"/>
            <a:ext cx="843729" cy="366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24" idx="4"/>
            <a:endCxn id="35" idx="0"/>
          </p:cNvCxnSpPr>
          <p:nvPr/>
        </p:nvCxnSpPr>
        <p:spPr>
          <a:xfrm flipH="1">
            <a:off x="2495874" y="2650705"/>
            <a:ext cx="21964" cy="360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2306327" y="3015540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铁</a:t>
            </a:r>
          </a:p>
        </p:txBody>
      </p:sp>
      <p:sp>
        <p:nvSpPr>
          <p:cNvPr id="22" name="椭圆 21"/>
          <p:cNvSpPr/>
          <p:nvPr/>
        </p:nvSpPr>
        <p:spPr>
          <a:xfrm>
            <a:off x="3175613" y="3023341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丹</a:t>
            </a:r>
          </a:p>
        </p:txBody>
      </p:sp>
      <p:sp>
        <p:nvSpPr>
          <p:cNvPr id="23" name="椭圆 22"/>
          <p:cNvSpPr/>
          <p:nvPr/>
        </p:nvSpPr>
        <p:spPr>
          <a:xfrm>
            <a:off x="730304" y="2328834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大</a:t>
            </a:r>
          </a:p>
        </p:txBody>
      </p:sp>
      <p:sp>
        <p:nvSpPr>
          <p:cNvPr id="24" name="椭圆 23"/>
          <p:cNvSpPr/>
          <p:nvPr/>
        </p:nvSpPr>
        <p:spPr>
          <a:xfrm>
            <a:off x="2322575" y="232685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长</a:t>
            </a:r>
          </a:p>
        </p:txBody>
      </p:sp>
      <p:cxnSp>
        <p:nvCxnSpPr>
          <p:cNvPr id="25" name="直接连接符 24"/>
          <p:cNvCxnSpPr>
            <a:endCxn id="26" idx="0"/>
          </p:cNvCxnSpPr>
          <p:nvPr/>
        </p:nvCxnSpPr>
        <p:spPr>
          <a:xfrm flipH="1">
            <a:off x="378511" y="3338155"/>
            <a:ext cx="1" cy="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83248" y="3709759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白</a:t>
            </a:r>
          </a:p>
        </p:txBody>
      </p:sp>
      <p:sp>
        <p:nvSpPr>
          <p:cNvPr id="27" name="椭圆 26"/>
          <p:cNvSpPr/>
          <p:nvPr/>
        </p:nvSpPr>
        <p:spPr>
          <a:xfrm>
            <a:off x="182190" y="3015536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齐</a:t>
            </a:r>
          </a:p>
        </p:txBody>
      </p:sp>
      <p:cxnSp>
        <p:nvCxnSpPr>
          <p:cNvPr id="28" name="直接连接符 27"/>
          <p:cNvCxnSpPr>
            <a:endCxn id="29" idx="0"/>
          </p:cNvCxnSpPr>
          <p:nvPr/>
        </p:nvCxnSpPr>
        <p:spPr>
          <a:xfrm flipH="1">
            <a:off x="1448111" y="3346188"/>
            <a:ext cx="1" cy="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1252848" y="3717792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沈</a:t>
            </a:r>
          </a:p>
        </p:txBody>
      </p:sp>
      <p:sp>
        <p:nvSpPr>
          <p:cNvPr id="30" name="椭圆 29"/>
          <p:cNvSpPr/>
          <p:nvPr/>
        </p:nvSpPr>
        <p:spPr>
          <a:xfrm>
            <a:off x="1251790" y="3023569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松</a:t>
            </a:r>
          </a:p>
        </p:txBody>
      </p:sp>
      <p:cxnSp>
        <p:nvCxnSpPr>
          <p:cNvPr id="31" name="直接连接符 30"/>
          <p:cNvCxnSpPr>
            <a:endCxn id="32" idx="0"/>
          </p:cNvCxnSpPr>
          <p:nvPr/>
        </p:nvCxnSpPr>
        <p:spPr>
          <a:xfrm flipH="1">
            <a:off x="3370650" y="3355944"/>
            <a:ext cx="1" cy="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3175387" y="372754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连</a:t>
            </a:r>
          </a:p>
        </p:txBody>
      </p:sp>
      <p:sp>
        <p:nvSpPr>
          <p:cNvPr id="33" name="椭圆 32"/>
          <p:cNvSpPr/>
          <p:nvPr/>
        </p:nvSpPr>
        <p:spPr>
          <a:xfrm>
            <a:off x="3174329" y="303332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丹</a:t>
            </a:r>
          </a:p>
        </p:txBody>
      </p:sp>
      <p:sp>
        <p:nvSpPr>
          <p:cNvPr id="34" name="椭圆 33"/>
          <p:cNvSpPr/>
          <p:nvPr/>
        </p:nvSpPr>
        <p:spPr>
          <a:xfrm>
            <a:off x="3809981" y="232685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牡</a:t>
            </a:r>
          </a:p>
        </p:txBody>
      </p:sp>
      <p:sp>
        <p:nvSpPr>
          <p:cNvPr id="35" name="椭圆 34"/>
          <p:cNvSpPr/>
          <p:nvPr/>
        </p:nvSpPr>
        <p:spPr>
          <a:xfrm>
            <a:off x="2300611" y="3011611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铁</a:t>
            </a:r>
          </a:p>
        </p:txBody>
      </p:sp>
      <p:sp>
        <p:nvSpPr>
          <p:cNvPr id="38" name="椭圆 37"/>
          <p:cNvSpPr/>
          <p:nvPr/>
        </p:nvSpPr>
        <p:spPr>
          <a:xfrm>
            <a:off x="1254805" y="370975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沈</a:t>
            </a:r>
          </a:p>
        </p:txBody>
      </p:sp>
      <p:sp>
        <p:nvSpPr>
          <p:cNvPr id="39" name="椭圆 38"/>
          <p:cNvSpPr/>
          <p:nvPr/>
        </p:nvSpPr>
        <p:spPr>
          <a:xfrm>
            <a:off x="185205" y="3711970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白</a:t>
            </a:r>
          </a:p>
        </p:txBody>
      </p:sp>
      <p:sp>
        <p:nvSpPr>
          <p:cNvPr id="40" name="椭圆 39"/>
          <p:cNvSpPr/>
          <p:nvPr/>
        </p:nvSpPr>
        <p:spPr>
          <a:xfrm>
            <a:off x="3170543" y="3721301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连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35089" y="194284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137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258745" y="194284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242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080179" y="194284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279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71375" y="259477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260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41002" y="260330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297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-50958" y="3326944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470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9" name="直接连接符 48"/>
          <p:cNvCxnSpPr>
            <a:stCxn id="34" idx="4"/>
            <a:endCxn id="33" idx="0"/>
          </p:cNvCxnSpPr>
          <p:nvPr/>
        </p:nvCxnSpPr>
        <p:spPr>
          <a:xfrm flipH="1">
            <a:off x="3369592" y="2650705"/>
            <a:ext cx="635652" cy="3826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3850310" y="2738311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939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5" name="直接连接符 54"/>
          <p:cNvCxnSpPr>
            <a:stCxn id="35" idx="4"/>
            <a:endCxn id="38" idx="6"/>
          </p:cNvCxnSpPr>
          <p:nvPr/>
        </p:nvCxnSpPr>
        <p:spPr>
          <a:xfrm flipH="1">
            <a:off x="1645330" y="3335461"/>
            <a:ext cx="850544" cy="5362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830558" y="3391035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513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4" name="直接连接符 63"/>
          <p:cNvCxnSpPr>
            <a:stCxn id="45" idx="0"/>
            <a:endCxn id="30" idx="0"/>
          </p:cNvCxnSpPr>
          <p:nvPr/>
        </p:nvCxnSpPr>
        <p:spPr>
          <a:xfrm flipH="1">
            <a:off x="1447053" y="2657102"/>
            <a:ext cx="1080094" cy="36646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557362" y="3237943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478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9" name="直接连接符 58"/>
          <p:cNvCxnSpPr>
            <a:stCxn id="30" idx="4"/>
            <a:endCxn id="39" idx="0"/>
          </p:cNvCxnSpPr>
          <p:nvPr/>
        </p:nvCxnSpPr>
        <p:spPr>
          <a:xfrm flipH="1">
            <a:off x="380468" y="3347419"/>
            <a:ext cx="1066585" cy="36455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38" idx="6"/>
            <a:endCxn id="40" idx="2"/>
          </p:cNvCxnSpPr>
          <p:nvPr/>
        </p:nvCxnSpPr>
        <p:spPr>
          <a:xfrm>
            <a:off x="1645330" y="3871680"/>
            <a:ext cx="1525213" cy="11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38" idx="4"/>
            <a:endCxn id="71" idx="0"/>
          </p:cNvCxnSpPr>
          <p:nvPr/>
        </p:nvCxnSpPr>
        <p:spPr>
          <a:xfrm>
            <a:off x="1450068" y="4033605"/>
            <a:ext cx="762355" cy="4128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>
          <a:xfrm>
            <a:off x="2017160" y="4446436"/>
            <a:ext cx="390525" cy="3238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锦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2200039" y="3730996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865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6" name="直接连接符 75"/>
          <p:cNvCxnSpPr>
            <a:stCxn id="33" idx="5"/>
            <a:endCxn id="38" idx="6"/>
          </p:cNvCxnSpPr>
          <p:nvPr/>
        </p:nvCxnSpPr>
        <p:spPr>
          <a:xfrm flipH="1">
            <a:off x="1645330" y="3309748"/>
            <a:ext cx="1862333" cy="56193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2477844" y="3366720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725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933" y="104286"/>
            <a:ext cx="7427725" cy="6858000"/>
          </a:xfrm>
          <a:prstGeom prst="rect">
            <a:avLst/>
          </a:prstGeom>
        </p:spPr>
      </p:pic>
      <p:sp>
        <p:nvSpPr>
          <p:cNvPr id="84" name="椭圆 83"/>
          <p:cNvSpPr/>
          <p:nvPr/>
        </p:nvSpPr>
        <p:spPr>
          <a:xfrm>
            <a:off x="2022076" y="4441520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锦</a:t>
            </a:r>
          </a:p>
        </p:txBody>
      </p:sp>
      <p:sp>
        <p:nvSpPr>
          <p:cNvPr id="62" name="矩形 61"/>
          <p:cNvSpPr/>
          <p:nvPr/>
        </p:nvSpPr>
        <p:spPr>
          <a:xfrm>
            <a:off x="-790575" y="5461105"/>
            <a:ext cx="6096000" cy="12126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等线" panose="020F0502020204030204"/>
                <a:ea typeface="楷体_GB2312" pitchFamily="49" charset="-122"/>
                <a:cs typeface="+mn-cs"/>
              </a:rPr>
              <a:t>代价一致搜索（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等线" panose="020F0502020204030204"/>
                <a:ea typeface="楷体_GB2312" pitchFamily="49" charset="-122"/>
                <a:cs typeface="+mn-cs"/>
              </a:rPr>
              <a:t>Uniform-cost/Cheapest-first search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等线" panose="020F0502020204030204"/>
                <a:ea typeface="楷体_GB2312" pitchFamily="49" charset="-122"/>
                <a:cs typeface="+mn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468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"/>
    </mc:Choice>
    <mc:Fallback xmlns="">
      <p:transition spd="slow" advTm="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2" grpId="1"/>
      <p:bldP spid="73" grpId="0"/>
      <p:bldP spid="65" grpId="0"/>
      <p:bldP spid="65" grpId="1"/>
      <p:bldP spid="45" grpId="0"/>
      <p:bldP spid="47" grpId="0"/>
      <p:bldP spid="54" grpId="0"/>
      <p:bldP spid="54" grpId="1"/>
      <p:bldP spid="7" grpId="0" animBg="1"/>
      <p:bldP spid="8" grpId="0" animBg="1"/>
      <p:bldP spid="9" grpId="0" animBg="1"/>
      <p:bldP spid="10" grpId="0" animBg="1"/>
      <p:bldP spid="15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  <p:bldP spid="2" grpId="0"/>
      <p:bldP spid="41" grpId="0"/>
      <p:bldP spid="42" grpId="0"/>
      <p:bldP spid="43" grpId="0"/>
      <p:bldP spid="44" grpId="0"/>
      <p:bldP spid="48" grpId="0"/>
      <p:bldP spid="51" grpId="0"/>
      <p:bldP spid="51" grpId="1"/>
      <p:bldP spid="58" grpId="0"/>
      <p:bldP spid="57" grpId="0"/>
      <p:bldP spid="57" grpId="1"/>
      <p:bldP spid="71" grpId="0" animBg="1"/>
      <p:bldP spid="75" grpId="0"/>
      <p:bldP spid="77" grpId="0"/>
      <p:bldP spid="77" grpId="1"/>
      <p:bldP spid="8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3545" y="857939"/>
            <a:ext cx="7204286" cy="532555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B07A1B0-AC33-48B2-A891-18686B86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99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6543" y="872068"/>
            <a:ext cx="7215715" cy="5333999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CC99E81D-CACB-4119-A15D-267CE0EA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8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F7C80C51-D90E-43FA-9726-21E8330C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52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/>
          </p:cNvSpPr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4.2.4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代价一致搜索（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UCS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C7D894-ECFF-4DD2-9490-5B3FBA16A9E9}"/>
              </a:ext>
            </a:extLst>
          </p:cNvPr>
          <p:cNvSpPr/>
          <p:nvPr/>
        </p:nvSpPr>
        <p:spPr>
          <a:xfrm>
            <a:off x="1888103" y="5493038"/>
            <a:ext cx="6813084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b="1" kern="0" dirty="0">
                <a:solidFill>
                  <a:srgbClr val="000000"/>
                </a:solidFill>
                <a:latin typeface="Calibri"/>
                <a:ea typeface="楷体_GB2312" pitchFamily="49" charset="-122"/>
              </a:rPr>
              <a:t>假设同一优先级扩展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节点按字母顺序，即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A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优先于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D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扩展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03" y="1314450"/>
            <a:ext cx="8522558" cy="399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3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3409</TotalTime>
  <Words>1576</Words>
  <Application>Microsoft Office PowerPoint</Application>
  <PresentationFormat>宽屏</PresentationFormat>
  <Paragraphs>276</Paragraphs>
  <Slides>34</Slides>
  <Notes>12</Notes>
  <HiddenSlides>1</HiddenSlides>
  <MMClips>9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等线</vt:lpstr>
      <vt:lpstr>等线 Light</vt:lpstr>
      <vt:lpstr>FangSong_GB2312</vt:lpstr>
      <vt:lpstr>黑体</vt:lpstr>
      <vt:lpstr>华文隶书</vt:lpstr>
      <vt:lpstr>楷体_GB2312</vt:lpstr>
      <vt:lpstr>Arial</vt:lpstr>
      <vt:lpstr>Calibri</vt:lpstr>
      <vt:lpstr>Times New Roman</vt:lpstr>
      <vt:lpstr>Wingdings</vt:lpstr>
      <vt:lpstr>1_Office 主题​​</vt:lpstr>
      <vt:lpstr>2_dan-berkeley-nlp-v1</vt:lpstr>
      <vt:lpstr>3_dan-berkeley-nlp-v1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Search and Models</vt:lpstr>
      <vt:lpstr>Search Gone Wrong?</vt:lpstr>
      <vt:lpstr>主 要 内 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 Search</vt:lpstr>
      <vt:lpstr>PowerPoint 演示文稿</vt:lpstr>
      <vt:lpstr>PowerPoint 演示文稿</vt:lpstr>
      <vt:lpstr>PowerPoint 演示文稿</vt:lpstr>
      <vt:lpstr>When should A terminate?</vt:lpstr>
      <vt:lpstr>PowerPoint 演示文稿</vt:lpstr>
      <vt:lpstr>PowerPoint 演示文稿</vt:lpstr>
      <vt:lpstr>Is A Optimal?</vt:lpstr>
      <vt:lpstr>Idea: Admissibility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Qince Li</dc:creator>
  <cp:lastModifiedBy>李钦策</cp:lastModifiedBy>
  <cp:revision>25</cp:revision>
  <dcterms:created xsi:type="dcterms:W3CDTF">2017-12-20T05:32:25Z</dcterms:created>
  <dcterms:modified xsi:type="dcterms:W3CDTF">2020-09-29T00:26:38Z</dcterms:modified>
</cp:coreProperties>
</file>